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65" r:id="rId7"/>
    <p:sldId id="260" r:id="rId8"/>
    <p:sldId id="259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>
        <p:scale>
          <a:sx n="95" d="100"/>
          <a:sy n="95" d="100"/>
        </p:scale>
        <p:origin x="163" y="-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Jason Block</a:t>
            </a:r>
            <a:endParaRPr lang="en-US" dirty="0"/>
          </a:p>
          <a:p>
            <a:r>
              <a:rPr lang="en-US" dirty="0"/>
              <a:t>EECT 111</a:t>
            </a:r>
          </a:p>
          <a:p>
            <a:r>
              <a:rPr lang="en-US" dirty="0"/>
              <a:t>Professor Alba Betancourt</a:t>
            </a:r>
          </a:p>
        </p:txBody>
      </p:sp>
    </p:spTree>
    <p:extLst>
      <p:ext uri="{BB962C8B-B14F-4D97-AF65-F5344CB8AC3E}">
        <p14:creationId xmlns:p14="http://schemas.microsoft.com/office/powerpoint/2010/main" val="418409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7</a:t>
            </a:r>
          </a:p>
        </p:txBody>
      </p:sp>
      <p:sp>
        <p:nvSpPr>
          <p:cNvPr id="6" name="Rectangle 5"/>
          <p:cNvSpPr/>
          <p:nvPr/>
        </p:nvSpPr>
        <p:spPr>
          <a:xfrm>
            <a:off x="4466663" y="2254625"/>
            <a:ext cx="6096000" cy="7383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Constant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L/R = 1mH / 1 k ohm = 1 millisecond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XL = 2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6.28 * 60Hz * 1mH = .377 ohms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717" y="1585789"/>
            <a:ext cx="2299913" cy="31298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1600" y="3394346"/>
            <a:ext cx="3198670" cy="21702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4829" y="3391206"/>
            <a:ext cx="3207834" cy="217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0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550606"/>
            <a:ext cx="8946541" cy="569779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en-US" dirty="0"/>
              <a:t>Using </a:t>
            </a:r>
            <a:r>
              <a:rPr lang="en-US" altLang="en-US" dirty="0" err="1"/>
              <a:t>MultiSim</a:t>
            </a:r>
            <a:r>
              <a:rPr lang="en-US" altLang="en-US" dirty="0"/>
              <a:t>, Excel and hand calculations create a set of notes that show how to:</a:t>
            </a:r>
          </a:p>
          <a:p>
            <a:pPr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1.) Multiple resistors combine in series and parallel.</a:t>
            </a:r>
          </a:p>
          <a:p>
            <a:pPr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2.) By example calculate R</a:t>
            </a:r>
            <a:r>
              <a:rPr lang="en-US" altLang="en-US" baseline="-25000" dirty="0"/>
              <a:t>T</a:t>
            </a:r>
            <a:r>
              <a:rPr lang="en-US" altLang="en-US" dirty="0"/>
              <a:t>, I</a:t>
            </a:r>
            <a:r>
              <a:rPr lang="en-US" altLang="en-US" baseline="-25000" dirty="0"/>
              <a:t>T</a:t>
            </a:r>
            <a:r>
              <a:rPr lang="en-US" altLang="en-US" dirty="0"/>
              <a:t>, P</a:t>
            </a:r>
            <a:r>
              <a:rPr lang="en-US" altLang="en-US" baseline="-25000" dirty="0"/>
              <a:t>T</a:t>
            </a:r>
            <a:r>
              <a:rPr lang="en-US" altLang="en-US" dirty="0"/>
              <a:t>, and all the nodal voltages, branch currents and power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      dissipation of a resistor network.  </a:t>
            </a:r>
          </a:p>
          <a:p>
            <a:pPr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3.) By example calculate the </a:t>
            </a:r>
            <a:r>
              <a:rPr lang="en-US" altLang="en-US" dirty="0" err="1"/>
              <a:t>Thevenin</a:t>
            </a:r>
            <a:r>
              <a:rPr lang="en-US" altLang="en-US" dirty="0"/>
              <a:t> Resistance and Voltage of a resistor network.  </a:t>
            </a:r>
          </a:p>
          <a:p>
            <a:pPr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4.) Multiple capacitors combine in series and parallel.</a:t>
            </a:r>
          </a:p>
          <a:p>
            <a:pPr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5.) Multiple inductors  combine in series and parallel.</a:t>
            </a:r>
          </a:p>
          <a:p>
            <a:pPr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6.) Using a simple RC circuit determine the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  	a.) Time Constant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	b.) Create a graph that shows the RC time constant as a function of time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     	c.) Determine X</a:t>
            </a:r>
            <a:r>
              <a:rPr lang="en-US" altLang="en-US" baseline="-25000" dirty="0"/>
              <a:t>C</a:t>
            </a:r>
            <a:r>
              <a:rPr lang="en-US" altLang="en-US" dirty="0"/>
              <a:t> at a fixed frequency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	d.) Create a graph that shows how X</a:t>
            </a:r>
            <a:r>
              <a:rPr lang="en-US" altLang="en-US" baseline="-25000" dirty="0"/>
              <a:t>C</a:t>
            </a:r>
            <a:r>
              <a:rPr lang="en-US" altLang="en-US" dirty="0"/>
              <a:t> changes as a function of frequency</a:t>
            </a:r>
          </a:p>
          <a:p>
            <a:pPr>
              <a:spcBef>
                <a:spcPct val="0"/>
              </a:spcBef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7.) Using a simple RL circuit determine the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  	a.) Time Constant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	b.) Create a graph that shows the RL time constant as a function of time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     	c.) Determine X</a:t>
            </a:r>
            <a:r>
              <a:rPr lang="en-US" altLang="en-US" baseline="-25000" dirty="0"/>
              <a:t>L</a:t>
            </a:r>
            <a:r>
              <a:rPr lang="en-US" altLang="en-US" dirty="0"/>
              <a:t> at a fixed frequency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	d.) Create a graph that shows how X</a:t>
            </a:r>
            <a:r>
              <a:rPr lang="en-US" altLang="en-US" baseline="-25000" dirty="0"/>
              <a:t>L</a:t>
            </a:r>
            <a:r>
              <a:rPr lang="en-US" altLang="en-US" dirty="0"/>
              <a:t> changes as a function of frequency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2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301" y="2799332"/>
            <a:ext cx="4316342" cy="251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2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</a:t>
            </a:r>
            <a:br>
              <a:rPr lang="en-US" dirty="0"/>
            </a:br>
            <a:r>
              <a:rPr lang="en-US" sz="3200" dirty="0"/>
              <a:t>* using circuit from 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RT = R1 + (1/(1/R2+1/R3))  = 2.2 + (1/(1/1 + 1/1)) RT = 2.2 + .5 = </a:t>
            </a:r>
            <a:r>
              <a:rPr lang="en-US" dirty="0">
                <a:solidFill>
                  <a:srgbClr val="FF0000"/>
                </a:solidFill>
              </a:rPr>
              <a:t>2.7k ohm</a:t>
            </a:r>
          </a:p>
          <a:p>
            <a:r>
              <a:rPr lang="en-US" dirty="0"/>
              <a:t>IT = </a:t>
            </a:r>
            <a:r>
              <a:rPr lang="en-US" dirty="0" err="1"/>
              <a:t>Vt</a:t>
            </a:r>
            <a:r>
              <a:rPr lang="en-US" dirty="0"/>
              <a:t>/</a:t>
            </a:r>
            <a:r>
              <a:rPr lang="en-US" dirty="0" err="1"/>
              <a:t>Rt</a:t>
            </a:r>
            <a:r>
              <a:rPr lang="en-US" dirty="0"/>
              <a:t> = 9V/2.7k ohm = </a:t>
            </a:r>
            <a:r>
              <a:rPr lang="en-US" dirty="0">
                <a:solidFill>
                  <a:srgbClr val="FF0000"/>
                </a:solidFill>
              </a:rPr>
              <a:t>3.33 amps</a:t>
            </a:r>
          </a:p>
          <a:p>
            <a:r>
              <a:rPr lang="en-US" dirty="0"/>
              <a:t>PT = VT * IT = 9V * 3.33 amps = </a:t>
            </a:r>
            <a:r>
              <a:rPr lang="en-US" dirty="0">
                <a:solidFill>
                  <a:srgbClr val="FF0000"/>
                </a:solidFill>
              </a:rPr>
              <a:t>29.97 watts</a:t>
            </a:r>
          </a:p>
          <a:p>
            <a:r>
              <a:rPr lang="en-US" dirty="0"/>
              <a:t>VR1 = IR1 * R1 = 3.33 amps * 2.2k ohms = </a:t>
            </a:r>
            <a:r>
              <a:rPr lang="en-US" dirty="0">
                <a:solidFill>
                  <a:srgbClr val="FF0000"/>
                </a:solidFill>
              </a:rPr>
              <a:t>7.326 V</a:t>
            </a:r>
          </a:p>
          <a:p>
            <a:r>
              <a:rPr lang="en-US" dirty="0"/>
              <a:t>VR2 = IR2 * R2 = 1.665 amps * 1 k ohm = </a:t>
            </a:r>
            <a:r>
              <a:rPr lang="en-US" dirty="0">
                <a:solidFill>
                  <a:srgbClr val="FF0000"/>
                </a:solidFill>
              </a:rPr>
              <a:t>1.665V</a:t>
            </a:r>
          </a:p>
          <a:p>
            <a:r>
              <a:rPr lang="en-US" dirty="0"/>
              <a:t>VR3 = IR3 * R3 = 1.665 amps * 1 k ohm = </a:t>
            </a:r>
            <a:r>
              <a:rPr lang="en-US" dirty="0">
                <a:solidFill>
                  <a:srgbClr val="FF0000"/>
                </a:solidFill>
              </a:rPr>
              <a:t>1.665V</a:t>
            </a:r>
          </a:p>
          <a:p>
            <a:r>
              <a:rPr lang="en-US" dirty="0"/>
              <a:t>IR1 = IT = </a:t>
            </a:r>
            <a:r>
              <a:rPr lang="en-US" dirty="0">
                <a:solidFill>
                  <a:srgbClr val="FF0000"/>
                </a:solidFill>
              </a:rPr>
              <a:t>3.33amps</a:t>
            </a:r>
          </a:p>
          <a:p>
            <a:r>
              <a:rPr lang="en-US" dirty="0"/>
              <a:t>IR2 = R3/(R2+R3) * IT = 1 k ohms/(1 k ohms + 1 k ohms) * 3.33 amps = </a:t>
            </a:r>
            <a:r>
              <a:rPr lang="en-US" dirty="0">
                <a:solidFill>
                  <a:srgbClr val="FF0000"/>
                </a:solidFill>
              </a:rPr>
              <a:t>1.665 amps</a:t>
            </a:r>
          </a:p>
          <a:p>
            <a:r>
              <a:rPr lang="en-US" dirty="0"/>
              <a:t>IR3 = R2/(R3+R2) * IT = 1 k ohms/(1 k ohms + 1 k ohms) * 3.33 amps = </a:t>
            </a:r>
            <a:r>
              <a:rPr lang="en-US" dirty="0">
                <a:solidFill>
                  <a:srgbClr val="FF0000"/>
                </a:solidFill>
              </a:rPr>
              <a:t>1.665 amps</a:t>
            </a:r>
          </a:p>
          <a:p>
            <a:r>
              <a:rPr lang="en-US" dirty="0"/>
              <a:t>PR1 = VR1 * IR1 = 7.326 V * 2.2 k ohms = </a:t>
            </a:r>
            <a:r>
              <a:rPr lang="en-US" dirty="0">
                <a:solidFill>
                  <a:srgbClr val="FF0000"/>
                </a:solidFill>
              </a:rPr>
              <a:t>16.117 watts</a:t>
            </a:r>
          </a:p>
          <a:p>
            <a:r>
              <a:rPr lang="en-US" dirty="0"/>
              <a:t>PR2 = VR2 * IR2 = 1.665 V * 1 k ohm = </a:t>
            </a:r>
            <a:r>
              <a:rPr lang="en-US" dirty="0">
                <a:solidFill>
                  <a:srgbClr val="FF0000"/>
                </a:solidFill>
              </a:rPr>
              <a:t>1.665 watts</a:t>
            </a:r>
          </a:p>
          <a:p>
            <a:r>
              <a:rPr lang="en-US" dirty="0"/>
              <a:t>PR3 = VR3 * IR3 = 1.665 V * 1 k ohm = </a:t>
            </a:r>
            <a:r>
              <a:rPr lang="en-US" dirty="0">
                <a:solidFill>
                  <a:srgbClr val="FF0000"/>
                </a:solidFill>
              </a:rPr>
              <a:t>1.665 watts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67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817" y="1853248"/>
            <a:ext cx="6355310" cy="424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23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R1 </a:t>
            </a:r>
            <a:r>
              <a:rPr lang="en-US" dirty="0" err="1"/>
              <a:t>ll</a:t>
            </a:r>
            <a:r>
              <a:rPr lang="en-US" dirty="0"/>
              <a:t> R2 = 40 Ω / 2 =</a:t>
            </a:r>
            <a:r>
              <a:rPr lang="en-US" dirty="0">
                <a:solidFill>
                  <a:srgbClr val="FF0000"/>
                </a:solidFill>
              </a:rPr>
              <a:t>20 Ω</a:t>
            </a:r>
          </a:p>
          <a:p>
            <a:r>
              <a:rPr lang="en-US" dirty="0"/>
              <a:t>R4 </a:t>
            </a:r>
            <a:r>
              <a:rPr lang="en-US" dirty="0" err="1"/>
              <a:t>ll</a:t>
            </a:r>
            <a:r>
              <a:rPr lang="en-US" dirty="0"/>
              <a:t> R5 = 20Ω / 2 = </a:t>
            </a:r>
            <a:r>
              <a:rPr lang="en-US" dirty="0">
                <a:solidFill>
                  <a:srgbClr val="FF0000"/>
                </a:solidFill>
              </a:rPr>
              <a:t>10 Ω</a:t>
            </a:r>
            <a:r>
              <a:rPr lang="en-US" dirty="0"/>
              <a:t>	</a:t>
            </a:r>
          </a:p>
          <a:p>
            <a:r>
              <a:rPr lang="en-US" dirty="0"/>
              <a:t>R12 + R3 + R45 = RT = 20 Ω + 10 Ω + 10 Ω = </a:t>
            </a:r>
            <a:r>
              <a:rPr lang="en-US" dirty="0">
                <a:solidFill>
                  <a:srgbClr val="FF0000"/>
                </a:solidFill>
              </a:rPr>
              <a:t>40 Ω</a:t>
            </a:r>
          </a:p>
          <a:p>
            <a:r>
              <a:rPr lang="en-US" dirty="0"/>
              <a:t>V12 = .225 / 2 * 40 Ω = </a:t>
            </a:r>
            <a:r>
              <a:rPr lang="en-US" dirty="0">
                <a:solidFill>
                  <a:srgbClr val="FF0000"/>
                </a:solidFill>
              </a:rPr>
              <a:t>4.5V</a:t>
            </a:r>
          </a:p>
          <a:p>
            <a:r>
              <a:rPr lang="en-US" dirty="0"/>
              <a:t>V3 = .225 * 10 Ω = </a:t>
            </a:r>
            <a:r>
              <a:rPr lang="en-US" dirty="0">
                <a:solidFill>
                  <a:srgbClr val="FF0000"/>
                </a:solidFill>
              </a:rPr>
              <a:t>2.25V</a:t>
            </a:r>
          </a:p>
          <a:p>
            <a:r>
              <a:rPr lang="en-US" dirty="0"/>
              <a:t>V45 = .225 / 2 *20 Ω = </a:t>
            </a:r>
            <a:r>
              <a:rPr lang="en-US" dirty="0">
                <a:solidFill>
                  <a:srgbClr val="FF0000"/>
                </a:solidFill>
              </a:rPr>
              <a:t>2.25V</a:t>
            </a:r>
          </a:p>
          <a:p>
            <a:r>
              <a:rPr lang="en-US" dirty="0"/>
              <a:t>4.5V + 2.25V + 2.25V = </a:t>
            </a:r>
            <a:r>
              <a:rPr lang="en-US" dirty="0">
                <a:solidFill>
                  <a:srgbClr val="FF0000"/>
                </a:solidFill>
              </a:rPr>
              <a:t>9V</a:t>
            </a:r>
          </a:p>
          <a:p>
            <a:r>
              <a:rPr lang="en-US" dirty="0"/>
              <a:t>Vs = V12 + V3 + V45 = Vs = </a:t>
            </a:r>
            <a:r>
              <a:rPr lang="en-US" dirty="0">
                <a:solidFill>
                  <a:srgbClr val="FF0000"/>
                </a:solidFill>
              </a:rPr>
              <a:t>9V</a:t>
            </a:r>
          </a:p>
          <a:p>
            <a:r>
              <a:rPr lang="en-US" dirty="0"/>
              <a:t>I = V / R = 4.5 V / 110 Ω = </a:t>
            </a:r>
            <a:r>
              <a:rPr lang="en-US" dirty="0">
                <a:solidFill>
                  <a:srgbClr val="FF0000"/>
                </a:solidFill>
              </a:rPr>
              <a:t>40.909mA</a:t>
            </a:r>
          </a:p>
          <a:p>
            <a:r>
              <a:rPr lang="en-US" dirty="0"/>
              <a:t>Vth = 2.25 V * 2 =  </a:t>
            </a:r>
            <a:r>
              <a:rPr lang="en-US" dirty="0">
                <a:solidFill>
                  <a:srgbClr val="FF0000"/>
                </a:solidFill>
              </a:rPr>
              <a:t>4.5V</a:t>
            </a:r>
          </a:p>
          <a:p>
            <a:r>
              <a:rPr lang="en-US" dirty="0" err="1"/>
              <a:t>Rth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10 </a:t>
            </a:r>
            <a:r>
              <a:rPr lang="el-GR" dirty="0">
                <a:solidFill>
                  <a:srgbClr val="FF0000"/>
                </a:solidFill>
              </a:rPr>
              <a:t>Ω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3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33" y="2510849"/>
            <a:ext cx="3231160" cy="26032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4962" y="2510849"/>
            <a:ext cx="3231160" cy="26032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6297" y="1997382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70606" y="1997382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Parallel</a:t>
            </a:r>
          </a:p>
        </p:txBody>
      </p:sp>
    </p:spTree>
    <p:extLst>
      <p:ext uri="{BB962C8B-B14F-4D97-AF65-F5344CB8AC3E}">
        <p14:creationId xmlns:p14="http://schemas.microsoft.com/office/powerpoint/2010/main" val="80076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359" y="2415781"/>
            <a:ext cx="3401863" cy="23410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3620" y="2415782"/>
            <a:ext cx="3487214" cy="23410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8046" y="1853248"/>
            <a:ext cx="6145301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40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6</a:t>
            </a:r>
          </a:p>
        </p:txBody>
      </p:sp>
      <p:sp>
        <p:nvSpPr>
          <p:cNvPr id="6" name="Rectangle 5"/>
          <p:cNvSpPr/>
          <p:nvPr/>
        </p:nvSpPr>
        <p:spPr>
          <a:xfrm>
            <a:off x="5348472" y="2167228"/>
            <a:ext cx="6096000" cy="6357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constant 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R * C = 1k ohm * 1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µ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= .001 seconds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6.28 * 60Hz * 1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µ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= 2.653 k ohm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273" y="1544870"/>
            <a:ext cx="1981232" cy="26962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505" y="3141577"/>
            <a:ext cx="3234359" cy="21989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9992" y="3141577"/>
            <a:ext cx="3252493" cy="219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49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</TotalTime>
  <Words>419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</vt:lpstr>
      <vt:lpstr>Final Project</vt:lpstr>
      <vt:lpstr>PowerPoint Presentation</vt:lpstr>
      <vt:lpstr>Problem 1</vt:lpstr>
      <vt:lpstr>Problem 2 * using circuit from problem 1</vt:lpstr>
      <vt:lpstr>Problem 3</vt:lpstr>
      <vt:lpstr>Problem 3 – cont.</vt:lpstr>
      <vt:lpstr>Problem 4</vt:lpstr>
      <vt:lpstr>Problem 5</vt:lpstr>
      <vt:lpstr>Problem 6</vt:lpstr>
      <vt:lpstr>Problem 7</vt:lpstr>
    </vt:vector>
  </TitlesOfParts>
  <Company>Ivy Tech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</dc:title>
  <dc:creator>Rachel A Herman</dc:creator>
  <cp:lastModifiedBy>J Block </cp:lastModifiedBy>
  <cp:revision>12</cp:revision>
  <dcterms:created xsi:type="dcterms:W3CDTF">2017-05-12T00:17:27Z</dcterms:created>
  <dcterms:modified xsi:type="dcterms:W3CDTF">2019-04-29T23:08:32Z</dcterms:modified>
</cp:coreProperties>
</file>